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71" r:id="rId2"/>
    <p:sldId id="267" r:id="rId3"/>
    <p:sldId id="256" r:id="rId4"/>
    <p:sldId id="257" r:id="rId5"/>
    <p:sldId id="263" r:id="rId6"/>
    <p:sldId id="264" r:id="rId7"/>
    <p:sldId id="265" r:id="rId8"/>
    <p:sldId id="268" r:id="rId9"/>
    <p:sldId id="269" r:id="rId10"/>
    <p:sldId id="266" r:id="rId11"/>
    <p:sldId id="258" r:id="rId12"/>
    <p:sldId id="262" r:id="rId13"/>
    <p:sldId id="259" r:id="rId14"/>
    <p:sldId id="270" r:id="rId15"/>
    <p:sldId id="260" r:id="rId16"/>
    <p:sldId id="273" r:id="rId17"/>
    <p:sldId id="274" r:id="rId1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15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93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31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60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17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13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65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97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35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56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95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87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49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19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61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81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85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AB471B-D9DF-4A73-91E9-CE8245D37D5D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EB3405-14D5-4DE5-AC55-3E2B45D0A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461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454" y="240632"/>
            <a:ext cx="11323304" cy="2285999"/>
          </a:xfrm>
          <a:ln cmpd="dbl">
            <a:noFill/>
          </a:ln>
        </p:spPr>
        <p:txBody>
          <a:bodyPr>
            <a:normAutofit fontScale="90000"/>
          </a:bodyPr>
          <a:lstStyle/>
          <a:p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r>
              <a:rPr lang="ja-JP" altLang="en-US" sz="8000" b="1" dirty="0" smtClean="0"/>
              <a:t>ふるさと浦安研究について</a:t>
            </a:r>
            <a:r>
              <a:rPr kumimoji="1" lang="en-US" altLang="ja-JP" sz="4400" b="1" dirty="0" smtClean="0"/>
              <a:t/>
            </a:r>
            <a:br>
              <a:rPr kumimoji="1" lang="en-US" altLang="ja-JP" sz="4400" b="1" dirty="0" smtClean="0"/>
            </a:br>
            <a:endParaRPr kumimoji="1" lang="ja-JP" altLang="en-US" sz="4400" b="1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428603" y="4443536"/>
            <a:ext cx="6049462" cy="2691817"/>
          </a:xfrm>
          <a:prstGeom prst="rect">
            <a:avLst/>
          </a:prstGeom>
          <a:ln cmpd="dbl">
            <a:noFill/>
          </a:ln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4400" b="1" dirty="0" smtClean="0"/>
              <a:t>浦安市郷土博物館</a:t>
            </a:r>
            <a:r>
              <a:rPr lang="en-US" altLang="ja-JP" sz="4400" b="1" dirty="0" smtClean="0"/>
              <a:t/>
            </a:r>
            <a:br>
              <a:rPr lang="en-US" altLang="ja-JP" sz="4400" b="1" dirty="0" smtClean="0"/>
            </a:br>
            <a:endParaRPr lang="ja-JP" alt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7202" r="11864" b="3601"/>
          <a:stretch>
            <a:fillRect/>
          </a:stretch>
        </p:blipFill>
        <p:spPr bwMode="auto">
          <a:xfrm>
            <a:off x="3908634" y="2328466"/>
            <a:ext cx="3678488" cy="316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9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5" y="168443"/>
            <a:ext cx="7319211" cy="5489408"/>
          </a:xfrm>
          <a:prstGeom prst="rect">
            <a:avLst/>
          </a:prstGeom>
        </p:spPr>
      </p:pic>
      <p:sp>
        <p:nvSpPr>
          <p:cNvPr id="4" name="四角形吹き出し 3"/>
          <p:cNvSpPr/>
          <p:nvPr/>
        </p:nvSpPr>
        <p:spPr>
          <a:xfrm>
            <a:off x="998621" y="5883441"/>
            <a:ext cx="10804358" cy="637674"/>
          </a:xfrm>
          <a:prstGeom prst="wedgeRectCallout">
            <a:avLst>
              <a:gd name="adj1" fmla="val -19761"/>
              <a:gd name="adj2" fmla="val 26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</a:rPr>
              <a:t>外国人技能実習生にインタビュー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3583" y="782052"/>
            <a:ext cx="11452059" cy="6075947"/>
          </a:xfrm>
          <a:ln cmpd="dbl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sz="3700" b="1" dirty="0" smtClean="0"/>
              <a:t>○浦安在住外国人　</a:t>
            </a:r>
            <a:r>
              <a:rPr kumimoji="1" lang="en-US" altLang="ja-JP" sz="3700" b="1" dirty="0" smtClean="0"/>
              <a:t>4000</a:t>
            </a:r>
            <a:r>
              <a:rPr kumimoji="1" lang="ja-JP" altLang="en-US" sz="3700" b="1" dirty="0" smtClean="0"/>
              <a:t>人以上・</a:t>
            </a:r>
            <a:r>
              <a:rPr kumimoji="1" lang="en-US" altLang="ja-JP" sz="3700" b="1" dirty="0" smtClean="0"/>
              <a:t>42</a:t>
            </a:r>
            <a:r>
              <a:rPr kumimoji="1" lang="ja-JP" altLang="en-US" sz="3700" b="1" dirty="0" smtClean="0"/>
              <a:t>か国　男女比ほぼ同じ。</a:t>
            </a:r>
            <a:r>
              <a:rPr kumimoji="1" lang="en-US" altLang="ja-JP" sz="3700" b="1" dirty="0" smtClean="0"/>
              <a:t/>
            </a:r>
            <a:br>
              <a:rPr kumimoji="1" lang="en-US" altLang="ja-JP" sz="3700" b="1" dirty="0" smtClean="0"/>
            </a:br>
            <a:r>
              <a:rPr kumimoji="1" lang="ja-JP" altLang="en-US" sz="3700" b="1" dirty="0" smtClean="0"/>
              <a:t>○浦安市宿泊の外国人は年間</a:t>
            </a:r>
            <a:r>
              <a:rPr kumimoji="1" lang="en-US" altLang="ja-JP" sz="3700" b="1" dirty="0" smtClean="0"/>
              <a:t>713,577</a:t>
            </a:r>
            <a:r>
              <a:rPr kumimoji="1" lang="ja-JP" altLang="en-US" sz="3700" b="1" dirty="0" smtClean="0"/>
              <a:t>人。</a:t>
            </a:r>
            <a:r>
              <a:rPr kumimoji="1" lang="en-US" altLang="ja-JP" sz="3700" b="1" dirty="0" smtClean="0"/>
              <a:t/>
            </a:r>
            <a:br>
              <a:rPr kumimoji="1" lang="en-US" altLang="ja-JP" sz="3700" b="1" dirty="0" smtClean="0"/>
            </a:br>
            <a:r>
              <a:rPr lang="ja-JP" altLang="en-US" sz="3700" b="1" dirty="0" smtClean="0"/>
              <a:t>○外国人のための組織が多い。街中の多言語表記、自動翻　</a:t>
            </a:r>
            <a:r>
              <a:rPr lang="en-US" altLang="ja-JP" sz="3700" b="1" dirty="0" smtClean="0"/>
              <a:t/>
            </a:r>
            <a:br>
              <a:rPr lang="en-US" altLang="ja-JP" sz="3700" b="1" dirty="0" smtClean="0"/>
            </a:br>
            <a:r>
              <a:rPr lang="ja-JP" altLang="en-US" sz="3700" b="1" dirty="0"/>
              <a:t>　</a:t>
            </a:r>
            <a:r>
              <a:rPr lang="ja-JP" altLang="en-US" sz="3700" b="1" dirty="0" smtClean="0"/>
              <a:t>訳サービスが豊富。</a:t>
            </a:r>
            <a:r>
              <a:rPr lang="en-US" altLang="ja-JP" sz="3700" b="1" dirty="0" smtClean="0"/>
              <a:t/>
            </a:r>
            <a:br>
              <a:rPr lang="en-US" altLang="ja-JP" sz="3700" b="1" dirty="0" smtClean="0"/>
            </a:br>
            <a:r>
              <a:rPr lang="ja-JP" altLang="en-US" sz="3700" b="1" dirty="0" smtClean="0"/>
              <a:t>○日本語でのコミュニケーションが難しい。</a:t>
            </a:r>
            <a:r>
              <a:rPr lang="en-US" altLang="ja-JP" sz="3700" b="1" dirty="0" smtClean="0"/>
              <a:t/>
            </a:r>
            <a:br>
              <a:rPr lang="en-US" altLang="ja-JP" sz="3700" b="1" dirty="0" smtClean="0"/>
            </a:br>
            <a:r>
              <a:rPr lang="ja-JP" altLang="en-US" sz="3700" b="1" dirty="0" smtClean="0"/>
              <a:t>○住居の確保が難しい。</a:t>
            </a:r>
            <a:r>
              <a:rPr kumimoji="1" lang="en-US" altLang="ja-JP" sz="3700" b="1" dirty="0" smtClean="0"/>
              <a:t/>
            </a:r>
            <a:br>
              <a:rPr kumimoji="1" lang="en-US" altLang="ja-JP" sz="3700" b="1" dirty="0" smtClean="0"/>
            </a:br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r>
              <a:rPr kumimoji="1" lang="ja-JP" altLang="en-US" sz="3600" b="1" dirty="0" smtClean="0"/>
              <a:t>　浦安市は国際化されている。でも、これで十分？</a:t>
            </a:r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r>
              <a:rPr lang="ja-JP" altLang="en-US" sz="3600" b="1" dirty="0"/>
              <a:t>外国</a:t>
            </a:r>
            <a:r>
              <a:rPr lang="ja-JP" altLang="en-US" sz="3600" b="1" dirty="0" smtClean="0"/>
              <a:t>の人にとって、もっと住みやすい浦安にしたい。</a:t>
            </a:r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endParaRPr kumimoji="1" lang="ja-JP" altLang="en-US" sz="4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07858" y="212560"/>
            <a:ext cx="10700084" cy="464636"/>
          </a:xfrm>
        </p:spPr>
        <p:txBody>
          <a:bodyPr>
            <a:noAutofit/>
          </a:bodyPr>
          <a:lstStyle/>
          <a:p>
            <a:r>
              <a:rPr lang="ja-JP" alt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３</a:t>
            </a:r>
            <a:r>
              <a:rPr kumimoji="1" lang="ja-JP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．調査したことをまとめ、考察しよう。</a:t>
            </a:r>
            <a:endParaRPr kumimoji="1" lang="ja-JP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5708984" y="4499811"/>
            <a:ext cx="697831" cy="5654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6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6" y="679562"/>
            <a:ext cx="5494717" cy="412103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84" y="679562"/>
            <a:ext cx="5494718" cy="4121038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240632" y="5257799"/>
            <a:ext cx="11458370" cy="637674"/>
          </a:xfrm>
          <a:prstGeom prst="wedgeRectCallout">
            <a:avLst>
              <a:gd name="adj1" fmla="val -19761"/>
              <a:gd name="adj2" fmla="val 26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グラフ</a:t>
            </a:r>
            <a:r>
              <a:rPr lang="ja-JP" altLang="en-US" sz="4000" b="1" dirty="0" smtClean="0">
                <a:solidFill>
                  <a:schemeClr val="tx1"/>
                </a:solidFill>
              </a:rPr>
              <a:t>や表、写真、地図等を活用してまとめよう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227" y="914400"/>
            <a:ext cx="10792326" cy="5739064"/>
          </a:xfrm>
          <a:ln cmpd="dbl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r>
              <a:rPr kumimoji="1" lang="ja-JP" altLang="en-US" sz="3600" b="1" dirty="0" smtClean="0"/>
              <a:t>＜コミュニケーション力の向上＞</a:t>
            </a:r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r>
              <a:rPr lang="ja-JP" altLang="en-US" sz="3600" b="1" dirty="0" smtClean="0"/>
              <a:t>１．市民が、翻訳機能に対応できるやさしい日本語　　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3600" b="1" dirty="0"/>
              <a:t>　</a:t>
            </a:r>
            <a:r>
              <a:rPr lang="ja-JP" altLang="en-US" sz="3600" b="1" dirty="0" smtClean="0"/>
              <a:t>　を使うようにする。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3600" b="1" dirty="0" smtClean="0"/>
              <a:t>２．市民が、多言語に興味を持つ。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3600" b="1" dirty="0" smtClean="0"/>
              <a:t>＜住居の確保＞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3600" b="1" dirty="0" smtClean="0"/>
              <a:t>１．技能実習生や留学生が集団で生活できる施設を市が提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3600" b="1" dirty="0" smtClean="0"/>
              <a:t>　　供する。</a:t>
            </a:r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r>
              <a:rPr kumimoji="1" lang="en-US" altLang="ja-JP" sz="4400" b="1" dirty="0" smtClean="0"/>
              <a:t/>
            </a:r>
            <a:br>
              <a:rPr kumimoji="1" lang="en-US" altLang="ja-JP" sz="4400" b="1" dirty="0" smtClean="0"/>
            </a:br>
            <a:endParaRPr kumimoji="1" lang="ja-JP" altLang="en-US" sz="4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227" y="296779"/>
            <a:ext cx="10700084" cy="464636"/>
          </a:xfrm>
        </p:spPr>
        <p:txBody>
          <a:bodyPr>
            <a:noAutofit/>
          </a:bodyPr>
          <a:lstStyle/>
          <a:p>
            <a:r>
              <a:rPr kumimoji="1" lang="ja-JP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４．市や地域の課題解決策を考えよう。</a:t>
            </a:r>
            <a:endParaRPr kumimoji="1" lang="ja-JP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7674" y="950493"/>
            <a:ext cx="5606715" cy="1828801"/>
          </a:xfrm>
          <a:ln cmpd="dbl">
            <a:noFill/>
          </a:ln>
        </p:spPr>
        <p:txBody>
          <a:bodyPr>
            <a:normAutofit fontScale="90000"/>
          </a:bodyPr>
          <a:lstStyle/>
          <a:p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r>
              <a:rPr lang="ja-JP" altLang="en-US" sz="4400" b="1" dirty="0"/>
              <a:t>風呂</a:t>
            </a:r>
            <a:r>
              <a:rPr lang="ja-JP" altLang="en-US" sz="4400" b="1" dirty="0" smtClean="0"/>
              <a:t>キャンセル界隈</a:t>
            </a:r>
            <a:r>
              <a:rPr kumimoji="1" lang="en-US" altLang="ja-JP" sz="4400" b="1" dirty="0" smtClean="0"/>
              <a:t/>
            </a:r>
            <a:br>
              <a:rPr kumimoji="1" lang="en-US" altLang="ja-JP" sz="4400" b="1" dirty="0" smtClean="0"/>
            </a:br>
            <a:endParaRPr kumimoji="1" lang="ja-JP" altLang="en-US" sz="4400" b="1" dirty="0"/>
          </a:p>
        </p:txBody>
      </p:sp>
      <p:sp>
        <p:nvSpPr>
          <p:cNvPr id="5" name="下矢印 4"/>
          <p:cNvSpPr/>
          <p:nvPr/>
        </p:nvSpPr>
        <p:spPr>
          <a:xfrm rot="16200000">
            <a:off x="5670885" y="1582152"/>
            <a:ext cx="697831" cy="5654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 rot="16200000">
            <a:off x="5670886" y="3862138"/>
            <a:ext cx="697831" cy="5654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585285" y="717297"/>
            <a:ext cx="5606715" cy="1828801"/>
          </a:xfrm>
          <a:prstGeom prst="rect">
            <a:avLst/>
          </a:prstGeom>
          <a:ln cmpd="dbl">
            <a:noFill/>
          </a:ln>
          <a:effectLst/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600" b="1" dirty="0" smtClean="0"/>
              <a:t>bath cancellation area</a:t>
            </a:r>
            <a:r>
              <a:rPr lang="en-US" altLang="ja-JP" sz="4400" b="1" dirty="0" smtClean="0"/>
              <a:t/>
            </a:r>
            <a:br>
              <a:rPr lang="en-US" altLang="ja-JP" sz="4400" b="1" dirty="0" smtClean="0"/>
            </a:br>
            <a:endParaRPr lang="ja-JP" altLang="en-US" sz="4400" b="1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733927" y="2779294"/>
            <a:ext cx="5606715" cy="2442411"/>
          </a:xfrm>
          <a:prstGeom prst="rect">
            <a:avLst/>
          </a:prstGeom>
          <a:ln cmpd="dbl">
            <a:noFill/>
          </a:ln>
          <a:effectLst/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4400" b="1" dirty="0"/>
              <a:t>尻</a:t>
            </a:r>
            <a:r>
              <a:rPr lang="ja-JP" altLang="en-US" sz="4400" b="1" dirty="0" smtClean="0"/>
              <a:t>に</a:t>
            </a:r>
            <a:r>
              <a:rPr lang="ja-JP" altLang="en-US" sz="4400" b="1" dirty="0"/>
              <a:t>火</a:t>
            </a:r>
            <a:r>
              <a:rPr lang="ja-JP" altLang="en-US" sz="4400" b="1" dirty="0" smtClean="0"/>
              <a:t>がつく</a:t>
            </a:r>
            <a:r>
              <a:rPr lang="en-US" altLang="ja-JP" sz="4400" b="1" dirty="0" smtClean="0"/>
              <a:t/>
            </a:r>
            <a:br>
              <a:rPr lang="en-US" altLang="ja-JP" sz="4400" b="1" dirty="0" smtClean="0"/>
            </a:br>
            <a:endParaRPr lang="ja-JP" altLang="en-US" sz="4400" b="1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585285" y="3086098"/>
            <a:ext cx="5606715" cy="1828801"/>
          </a:xfrm>
          <a:prstGeom prst="rect">
            <a:avLst/>
          </a:prstGeom>
          <a:ln cmpd="dbl">
            <a:noFill/>
          </a:ln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4400" b="1" dirty="0" smtClean="0"/>
              <a:t>my  ass  is   on  fire</a:t>
            </a:r>
            <a:br>
              <a:rPr lang="en-US" altLang="ja-JP" sz="4400" b="1" dirty="0" smtClean="0"/>
            </a:br>
            <a:endParaRPr lang="ja-JP" altLang="en-US" sz="4400" b="1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6547186" y="1515978"/>
            <a:ext cx="5606715" cy="1828801"/>
          </a:xfrm>
          <a:prstGeom prst="rect">
            <a:avLst/>
          </a:prstGeom>
          <a:ln cmpd="dbl">
            <a:noFill/>
          </a:ln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4400" b="1" dirty="0" smtClean="0"/>
              <a:t>風呂取り消し地域</a:t>
            </a:r>
            <a:r>
              <a:rPr lang="en-US" altLang="ja-JP" sz="4400" b="1" dirty="0" smtClean="0"/>
              <a:t/>
            </a:r>
            <a:br>
              <a:rPr lang="en-US" altLang="ja-JP" sz="4400" b="1" dirty="0" smtClean="0"/>
            </a:br>
            <a:endParaRPr lang="ja-JP" altLang="en-US" sz="4400" b="1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585284" y="4000498"/>
            <a:ext cx="5606715" cy="1828801"/>
          </a:xfrm>
          <a:prstGeom prst="rect">
            <a:avLst/>
          </a:prstGeom>
          <a:ln cmpd="dbl">
            <a:noFill/>
          </a:ln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4400" b="1" dirty="0" smtClean="0"/>
              <a:t>わたしの尻は火の上です。</a:t>
            </a:r>
            <a:r>
              <a:rPr lang="en-US" altLang="ja-JP" sz="4400" b="1" dirty="0" smtClean="0"/>
              <a:t/>
            </a:r>
            <a:br>
              <a:rPr lang="en-US" altLang="ja-JP" sz="4400" b="1" dirty="0" smtClean="0"/>
            </a:br>
            <a:endParaRPr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209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42211" y="2249905"/>
            <a:ext cx="10792326" cy="4078706"/>
          </a:xfrm>
          <a:ln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6600" b="1" dirty="0" smtClean="0"/>
              <a:t>　　　国際都市浦安</a:t>
            </a:r>
            <a:r>
              <a:rPr lang="en-US" altLang="ja-JP" sz="6600" b="1" dirty="0" smtClean="0"/>
              <a:t/>
            </a:r>
            <a:br>
              <a:rPr lang="en-US" altLang="ja-JP" sz="6600" b="1" dirty="0" smtClean="0"/>
            </a:br>
            <a:r>
              <a:rPr lang="en-US" altLang="ja-JP" sz="6600" b="1" dirty="0" smtClean="0"/>
              <a:t/>
            </a:r>
            <a:br>
              <a:rPr lang="en-US" altLang="ja-JP" sz="6600" b="1" dirty="0" smtClean="0"/>
            </a:br>
            <a:r>
              <a:rPr lang="ja-JP" altLang="en-US" sz="6600" b="1" dirty="0"/>
              <a:t> </a:t>
            </a:r>
            <a:r>
              <a:rPr lang="ja-JP" altLang="en-US" sz="3600" b="1" dirty="0" smtClean="0"/>
              <a:t>～浦安市は外国の人にとって住みやすいのか～</a:t>
            </a:r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endParaRPr kumimoji="1" lang="ja-JP" altLang="en-US" sz="3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07858" y="1151022"/>
            <a:ext cx="10700084" cy="464636"/>
          </a:xfrm>
        </p:spPr>
        <p:txBody>
          <a:bodyPr>
            <a:noAutofit/>
          </a:bodyPr>
          <a:lstStyle/>
          <a:p>
            <a:r>
              <a:rPr lang="ja-JP" alt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５</a:t>
            </a:r>
            <a:r>
              <a:rPr kumimoji="1" lang="ja-JP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．研究内容にふさわしいタイトルを考えよう。</a:t>
            </a:r>
            <a:endParaRPr kumimoji="1" lang="ja-JP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3895"/>
          <a:stretch/>
        </p:blipFill>
        <p:spPr>
          <a:xfrm>
            <a:off x="3019926" y="58768"/>
            <a:ext cx="6280485" cy="66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8758" y="1"/>
            <a:ext cx="12175958" cy="6376736"/>
          </a:xfrm>
          <a:ln cmpd="dbl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ja-JP" altLang="en-US" sz="6600" b="1" dirty="0" smtClean="0"/>
              <a:t>浦安愛が強く感じられる作品</a:t>
            </a:r>
            <a:r>
              <a:rPr lang="en-US" altLang="ja-JP" sz="6600" b="1" dirty="0" smtClean="0"/>
              <a:t/>
            </a:r>
            <a:br>
              <a:rPr lang="en-US" altLang="ja-JP" sz="6600" b="1" dirty="0" smtClean="0"/>
            </a:br>
            <a:r>
              <a:rPr lang="en-US" altLang="ja-JP" sz="7200" b="1" dirty="0" smtClean="0"/>
              <a:t/>
            </a:r>
            <a:br>
              <a:rPr lang="en-US" altLang="ja-JP" sz="7200" b="1" dirty="0" smtClean="0"/>
            </a:br>
            <a:r>
              <a:rPr lang="ja-JP" altLang="en-US" sz="7200" b="1" dirty="0" smtClean="0"/>
              <a:t>　　</a:t>
            </a:r>
            <a:r>
              <a:rPr lang="ja-JP" altLang="en-US" sz="6600" b="1" dirty="0" smtClean="0"/>
              <a:t>それが最高の</a:t>
            </a:r>
            <a:r>
              <a:rPr lang="ja-JP" altLang="en-US" sz="6600" b="1" dirty="0"/>
              <a:t>作品</a:t>
            </a:r>
            <a:r>
              <a:rPr lang="ja-JP" altLang="en-US" sz="6600" b="1" dirty="0" smtClean="0"/>
              <a:t>です</a:t>
            </a:r>
            <a:r>
              <a:rPr lang="ja-JP" altLang="en-US" sz="6600" b="1" dirty="0"/>
              <a:t>。</a:t>
            </a:r>
            <a:r>
              <a:rPr kumimoji="1" lang="en-US" altLang="ja-JP" sz="6600" b="1" dirty="0" smtClean="0"/>
              <a:t/>
            </a:r>
            <a:br>
              <a:rPr kumimoji="1" lang="en-US" altLang="ja-JP" sz="6600" b="1" dirty="0" smtClean="0"/>
            </a:br>
            <a:endParaRPr kumimoji="1" lang="ja-JP" altLang="en-US" sz="6600" b="1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4510254" y="5680688"/>
            <a:ext cx="9843420" cy="1032933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>
                <a:solidFill>
                  <a:schemeClr val="tx1"/>
                </a:solidFill>
              </a:rPr>
              <a:t>ご清聴ありがとうございました。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43580" y="2469898"/>
            <a:ext cx="10700084" cy="464636"/>
          </a:xfrm>
          <a:noFill/>
        </p:spPr>
        <p:txBody>
          <a:bodyPr>
            <a:noAutofit/>
          </a:bodyPr>
          <a:lstStyle/>
          <a:p>
            <a:r>
              <a:rPr kumimoji="1" lang="ja-JP" altLang="en-US" sz="3200" b="1" dirty="0" smtClean="0">
                <a:solidFill>
                  <a:schemeClr val="tx1"/>
                </a:solidFill>
              </a:rPr>
              <a:t>研究の設計図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443580" y="-721896"/>
            <a:ext cx="8001000" cy="2971801"/>
          </a:xfrm>
        </p:spPr>
        <p:txBody>
          <a:bodyPr>
            <a:normAutofit/>
          </a:bodyPr>
          <a:lstStyle/>
          <a:p>
            <a:r>
              <a:rPr kumimoji="1" lang="ja-JP" altLang="en-US" sz="7200" b="1" dirty="0" smtClean="0"/>
              <a:t>実践編</a:t>
            </a:r>
            <a:endParaRPr kumimoji="1" lang="ja-JP" altLang="en-US" sz="72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3895"/>
          <a:stretch/>
        </p:blipFill>
        <p:spPr>
          <a:xfrm>
            <a:off x="4384461" y="169143"/>
            <a:ext cx="5986761" cy="63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42211" y="2249905"/>
            <a:ext cx="10792326" cy="2691817"/>
          </a:xfrm>
          <a:ln cmpd="dbl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sz="3600" b="1" dirty="0" smtClean="0"/>
              <a:t>視点２　まち・ひと　＜浦安の国際化＞</a:t>
            </a:r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r>
              <a:rPr kumimoji="1" lang="en-US" altLang="ja-JP" sz="3600" b="1" dirty="0" smtClean="0"/>
              <a:t/>
            </a:r>
            <a:br>
              <a:rPr kumimoji="1" lang="en-US" altLang="ja-JP" sz="3600" b="1" dirty="0" smtClean="0"/>
            </a:br>
            <a:r>
              <a:rPr lang="ja-JP" altLang="en-US" sz="4400" b="1" dirty="0" smtClean="0"/>
              <a:t>浦安市は外国の人にとって住みやすいのか？</a:t>
            </a:r>
            <a:r>
              <a:rPr kumimoji="1" lang="en-US" altLang="ja-JP" sz="4400" b="1" dirty="0" smtClean="0"/>
              <a:t/>
            </a:r>
            <a:br>
              <a:rPr kumimoji="1" lang="en-US" altLang="ja-JP" sz="4400" b="1" dirty="0" smtClean="0"/>
            </a:br>
            <a:endParaRPr kumimoji="1" lang="ja-JP" altLang="en-US" sz="4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07858" y="1151022"/>
            <a:ext cx="10700084" cy="464636"/>
          </a:xfrm>
        </p:spPr>
        <p:txBody>
          <a:bodyPr>
            <a:noAutofit/>
          </a:bodyPr>
          <a:lstStyle/>
          <a:p>
            <a:r>
              <a:rPr kumimoji="1" lang="ja-JP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１．上の視点を参考にして、追及するテーマを決めよう。</a:t>
            </a:r>
            <a:endParaRPr kumimoji="1" lang="ja-JP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2501" y="1443788"/>
            <a:ext cx="5523288" cy="5149517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b="1" dirty="0" smtClean="0"/>
              <a:t>１．浦安に住む外国人について</a:t>
            </a:r>
            <a:r>
              <a:rPr kumimoji="1" lang="en-US" altLang="ja-JP" sz="2800" b="1" dirty="0" smtClean="0"/>
              <a:t/>
            </a:r>
            <a:br>
              <a:rPr kumimoji="1" lang="en-US" altLang="ja-JP" sz="2800" b="1" dirty="0" smtClean="0"/>
            </a:br>
            <a:r>
              <a:rPr kumimoji="1" lang="en-US" altLang="ja-JP" sz="2800" b="1" dirty="0" smtClean="0"/>
              <a:t/>
            </a:r>
            <a:br>
              <a:rPr kumimoji="1" lang="en-US" altLang="ja-JP" sz="2800" b="1" dirty="0" smtClean="0"/>
            </a:br>
            <a:r>
              <a:rPr lang="ja-JP" altLang="en-US" sz="2800" b="1" dirty="0" smtClean="0"/>
              <a:t>２．浦安に来る外国人について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 smtClean="0"/>
              <a:t>３．困っていることは何か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 smtClean="0"/>
              <a:t>４．外国人のために活動する浦安　　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 smtClean="0"/>
              <a:t>　　市の組織について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 smtClean="0"/>
              <a:t>５．市内の多言語表記等の工夫に　　　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/>
              <a:t>　</a:t>
            </a:r>
            <a:r>
              <a:rPr lang="ja-JP" altLang="en-US" sz="2800" b="1" dirty="0" smtClean="0"/>
              <a:t>　ついて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dirty="0"/>
              <a:t/>
            </a:r>
            <a:br>
              <a:rPr lang="en-US" altLang="ja-JP" sz="2800" dirty="0"/>
            </a:b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92501" y="260239"/>
            <a:ext cx="9326062" cy="667975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２．調査により実態や課題を明らかにしよう。</a:t>
            </a:r>
            <a:endParaRPr kumimoji="1" lang="ja-JP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24853" y="928214"/>
            <a:ext cx="11417968" cy="66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（１）調査項目を決めよう</a:t>
            </a:r>
            <a:r>
              <a:rPr lang="ja-JP" altLang="en-US" sz="3200" b="1" dirty="0" smtClean="0"/>
              <a:t>　　　　</a:t>
            </a:r>
            <a:r>
              <a:rPr lang="ja-JP" alt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（２）具体的な調査方法を決めよう</a:t>
            </a:r>
            <a:endParaRPr lang="ja-JP" altLang="en-US" sz="4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387181" y="1443787"/>
            <a:ext cx="5523288" cy="514951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【</a:t>
            </a:r>
            <a:r>
              <a:rPr lang="ja-JP" alt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野外調査</a:t>
            </a:r>
            <a: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】</a:t>
            </a:r>
          </a:p>
          <a:p>
            <a:r>
              <a:rPr lang="ja-JP" altLang="en-US" sz="2800" b="1" dirty="0" smtClean="0">
                <a:solidFill>
                  <a:schemeClr val="bg1"/>
                </a:solidFill>
              </a:rPr>
              <a:t>　　</a:t>
            </a:r>
            <a:r>
              <a:rPr lang="ja-JP" alt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＜野外観察</a:t>
            </a:r>
            <a:r>
              <a:rPr lang="ja-JP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＞</a:t>
            </a:r>
            <a: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ja-JP" altLang="en-US" sz="2800" b="1" dirty="0" smtClean="0"/>
              <a:t>５　　　駅や市内の表示板を巡る。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 smtClean="0"/>
              <a:t>　　</a:t>
            </a:r>
            <a:r>
              <a:rPr lang="ja-JP" alt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＜聞き取り調査＞</a:t>
            </a:r>
            <a:r>
              <a:rPr lang="en-US" altLang="ja-JP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altLang="ja-JP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ja-JP" altLang="en-US" sz="2800" b="1" dirty="0" smtClean="0"/>
              <a:t>１・３　浦安市国際センター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・４　　外国人技能実習生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　　　（見学・インタビュー）</a:t>
            </a:r>
            <a:endParaRPr lang="en-US" altLang="ja-JP" sz="2800" b="1" dirty="0" smtClean="0"/>
          </a:p>
          <a:p>
            <a: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【</a:t>
            </a:r>
            <a:r>
              <a:rPr lang="ja-JP" alt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文献調査</a:t>
            </a:r>
            <a: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】</a:t>
            </a:r>
          </a:p>
          <a:p>
            <a:pPr marL="514350" indent="-514350">
              <a:buAutoNum type="arabicDbPlain"/>
            </a:pPr>
            <a:r>
              <a:rPr lang="ja-JP" altLang="en-US" sz="2800" b="1" dirty="0" smtClean="0"/>
              <a:t>　　インターネット</a:t>
            </a:r>
            <a:endParaRPr lang="en-US" altLang="ja-JP" sz="2800" b="1" dirty="0" smtClean="0"/>
          </a:p>
          <a:p>
            <a:pPr marL="514350" indent="-514350">
              <a:buAutoNum type="arabicDbPlain" startAt="2"/>
            </a:pPr>
            <a:r>
              <a:rPr lang="ja-JP" altLang="en-US" sz="2800" b="1" dirty="0" smtClean="0"/>
              <a:t>　　千葉県観光入込調査報告書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　  　　オリエンタルランドＨＰ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ja-JP" altLang="en-US" sz="2800" dirty="0"/>
          </a:p>
        </p:txBody>
      </p:sp>
      <p:sp>
        <p:nvSpPr>
          <p:cNvPr id="7" name="右矢印 6"/>
          <p:cNvSpPr/>
          <p:nvPr/>
        </p:nvSpPr>
        <p:spPr>
          <a:xfrm>
            <a:off x="7179005" y="2557890"/>
            <a:ext cx="321556" cy="29546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7174913" y="3631494"/>
            <a:ext cx="321556" cy="29546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7166535" y="5446476"/>
            <a:ext cx="321556" cy="29546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7166535" y="4964665"/>
            <a:ext cx="321556" cy="29546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5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73" y="105278"/>
            <a:ext cx="7463590" cy="5597692"/>
          </a:xfrm>
          <a:prstGeom prst="rect">
            <a:avLst/>
          </a:prstGeom>
        </p:spPr>
      </p:pic>
      <p:sp>
        <p:nvSpPr>
          <p:cNvPr id="4" name="四角形吹き出し 3"/>
          <p:cNvSpPr/>
          <p:nvPr/>
        </p:nvSpPr>
        <p:spPr>
          <a:xfrm>
            <a:off x="854243" y="5835314"/>
            <a:ext cx="10684042" cy="637674"/>
          </a:xfrm>
          <a:prstGeom prst="wedgeRectCallout">
            <a:avLst>
              <a:gd name="adj1" fmla="val -19761"/>
              <a:gd name="adj2" fmla="val 26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</a:rPr>
              <a:t>駅前案内板の多言語対応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33" y="207545"/>
            <a:ext cx="7208504" cy="5406378"/>
          </a:xfrm>
          <a:prstGeom prst="rect">
            <a:avLst/>
          </a:prstGeom>
        </p:spPr>
      </p:pic>
      <p:sp>
        <p:nvSpPr>
          <p:cNvPr id="4" name="四角形吹き出し 3"/>
          <p:cNvSpPr/>
          <p:nvPr/>
        </p:nvSpPr>
        <p:spPr>
          <a:xfrm>
            <a:off x="998621" y="5883441"/>
            <a:ext cx="10804358" cy="637674"/>
          </a:xfrm>
          <a:prstGeom prst="wedgeRectCallout">
            <a:avLst>
              <a:gd name="adj1" fmla="val -19761"/>
              <a:gd name="adj2" fmla="val 26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</a:rPr>
              <a:t>外国語表記の地図と案内板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6" y="279736"/>
            <a:ext cx="7247021" cy="5435265"/>
          </a:xfrm>
          <a:prstGeom prst="rect">
            <a:avLst/>
          </a:prstGeom>
        </p:spPr>
      </p:pic>
      <p:sp>
        <p:nvSpPr>
          <p:cNvPr id="4" name="四角形吹き出し 3"/>
          <p:cNvSpPr/>
          <p:nvPr/>
        </p:nvSpPr>
        <p:spPr>
          <a:xfrm>
            <a:off x="998621" y="5883441"/>
            <a:ext cx="10804358" cy="637674"/>
          </a:xfrm>
          <a:prstGeom prst="wedgeRectCallout">
            <a:avLst>
              <a:gd name="adj1" fmla="val -19761"/>
              <a:gd name="adj2" fmla="val 26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初</a:t>
            </a:r>
            <a:r>
              <a:rPr lang="ja-JP" altLang="en-US" sz="4000" b="1" dirty="0" smtClean="0">
                <a:solidFill>
                  <a:schemeClr val="tx1"/>
                </a:solidFill>
              </a:rPr>
              <a:t>めて行く当代島公民館に着きました。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2501" y="1443788"/>
            <a:ext cx="5523288" cy="5149517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b="1" dirty="0" smtClean="0"/>
              <a:t>１．浦安に住む外国人について</a:t>
            </a:r>
            <a:r>
              <a:rPr kumimoji="1" lang="en-US" altLang="ja-JP" sz="2800" b="1" dirty="0" smtClean="0"/>
              <a:t/>
            </a:r>
            <a:br>
              <a:rPr kumimoji="1" lang="en-US" altLang="ja-JP" sz="2800" b="1" dirty="0" smtClean="0"/>
            </a:br>
            <a:r>
              <a:rPr kumimoji="1" lang="en-US" altLang="ja-JP" sz="2800" b="1" dirty="0" smtClean="0"/>
              <a:t/>
            </a:r>
            <a:br>
              <a:rPr kumimoji="1" lang="en-US" altLang="ja-JP" sz="2800" b="1" dirty="0" smtClean="0"/>
            </a:br>
            <a:r>
              <a:rPr lang="ja-JP" altLang="en-US" sz="2800" b="1" dirty="0" smtClean="0"/>
              <a:t>２．浦安に来る外国人について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 smtClean="0"/>
              <a:t>３．困っていることは何か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 smtClean="0"/>
              <a:t>４．外国人のために活動する浦安　　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 smtClean="0"/>
              <a:t>　　市の組織について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 smtClean="0"/>
              <a:t>５．市内の多言語表記等の工夫に　　　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/>
              <a:t>　</a:t>
            </a:r>
            <a:r>
              <a:rPr lang="ja-JP" altLang="en-US" sz="2800" b="1" dirty="0" smtClean="0"/>
              <a:t>　ついて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dirty="0"/>
              <a:t/>
            </a:r>
            <a:br>
              <a:rPr lang="en-US" altLang="ja-JP" sz="2800" dirty="0"/>
            </a:b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92501" y="260239"/>
            <a:ext cx="9326062" cy="667975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２．調査により実態や課題を明らかにしよう。</a:t>
            </a:r>
            <a:endParaRPr kumimoji="1" lang="ja-JP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24853" y="928214"/>
            <a:ext cx="11417968" cy="66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（１）調査項目を決めよう</a:t>
            </a:r>
            <a:r>
              <a:rPr lang="ja-JP" altLang="en-US" sz="3200" b="1" dirty="0" smtClean="0"/>
              <a:t>　　　　</a:t>
            </a:r>
            <a:r>
              <a:rPr lang="ja-JP" alt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（２）具体的な調査方法を決めよう</a:t>
            </a:r>
            <a:endParaRPr lang="ja-JP" altLang="en-US" sz="4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387181" y="1443787"/>
            <a:ext cx="5523288" cy="514951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【</a:t>
            </a:r>
            <a:r>
              <a:rPr lang="ja-JP" alt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野外調査</a:t>
            </a:r>
            <a: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】</a:t>
            </a:r>
          </a:p>
          <a:p>
            <a:r>
              <a:rPr lang="ja-JP" altLang="en-US" sz="2800" b="1" dirty="0" smtClean="0">
                <a:solidFill>
                  <a:schemeClr val="bg1"/>
                </a:solidFill>
              </a:rPr>
              <a:t>　　</a:t>
            </a:r>
            <a:r>
              <a:rPr lang="ja-JP" alt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＜野外観察</a:t>
            </a:r>
            <a:r>
              <a:rPr lang="ja-JP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＞</a:t>
            </a:r>
            <a: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ja-JP" altLang="en-US" sz="2800" b="1" dirty="0" smtClean="0"/>
              <a:t>５　　　駅や市内の表示板を巡る。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 smtClean="0"/>
              <a:t>　　</a:t>
            </a:r>
            <a:r>
              <a:rPr lang="ja-JP" alt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＜聞き取り調査＞</a:t>
            </a:r>
            <a:r>
              <a:rPr lang="en-US" altLang="ja-JP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altLang="ja-JP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ja-JP" altLang="en-US" sz="2800" b="1" dirty="0" smtClean="0"/>
              <a:t>１・３　浦安市国際センター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・４　　外国人技能実習生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　　　（見学・インタビュー）</a:t>
            </a:r>
            <a:endParaRPr lang="en-US" altLang="ja-JP" sz="2800" b="1" dirty="0" smtClean="0"/>
          </a:p>
          <a:p>
            <a: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【</a:t>
            </a:r>
            <a:r>
              <a:rPr lang="ja-JP" alt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文献調査</a:t>
            </a:r>
            <a: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】</a:t>
            </a:r>
          </a:p>
          <a:p>
            <a:pPr marL="514350" indent="-514350">
              <a:buAutoNum type="arabicDbPlain"/>
            </a:pPr>
            <a:r>
              <a:rPr lang="ja-JP" altLang="en-US" sz="2800" b="1" dirty="0" smtClean="0"/>
              <a:t>　　インターネット</a:t>
            </a:r>
            <a:endParaRPr lang="en-US" altLang="ja-JP" sz="2800" b="1" dirty="0" smtClean="0"/>
          </a:p>
          <a:p>
            <a:pPr marL="514350" indent="-514350">
              <a:buAutoNum type="arabicDbPlain" startAt="2"/>
            </a:pPr>
            <a:r>
              <a:rPr lang="ja-JP" altLang="en-US" sz="2800" b="1" dirty="0" smtClean="0"/>
              <a:t>　　千葉県観光入込調査報告書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　  　　オリエンタルランドＨＰ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ja-JP" altLang="en-US" sz="2800" dirty="0"/>
          </a:p>
        </p:txBody>
      </p:sp>
      <p:sp>
        <p:nvSpPr>
          <p:cNvPr id="7" name="右矢印 6"/>
          <p:cNvSpPr/>
          <p:nvPr/>
        </p:nvSpPr>
        <p:spPr>
          <a:xfrm>
            <a:off x="7179005" y="2557890"/>
            <a:ext cx="321556" cy="29546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7174913" y="3631494"/>
            <a:ext cx="321556" cy="29546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7166535" y="5446476"/>
            <a:ext cx="321556" cy="29546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7166535" y="4964665"/>
            <a:ext cx="321556" cy="29546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8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53" y="111290"/>
            <a:ext cx="7391401" cy="5543551"/>
          </a:xfrm>
          <a:prstGeom prst="rect">
            <a:avLst/>
          </a:prstGeom>
        </p:spPr>
      </p:pic>
      <p:sp>
        <p:nvSpPr>
          <p:cNvPr id="4" name="四角形吹き出し 3"/>
          <p:cNvSpPr/>
          <p:nvPr/>
        </p:nvSpPr>
        <p:spPr>
          <a:xfrm>
            <a:off x="998621" y="5883441"/>
            <a:ext cx="10804358" cy="637674"/>
          </a:xfrm>
          <a:prstGeom prst="wedgeRectCallout">
            <a:avLst>
              <a:gd name="adj1" fmla="val -19761"/>
              <a:gd name="adj2" fmla="val 26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</a:rPr>
              <a:t>浦安市国際センターで見学・インタビュー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ln>
          <a:solidFill>
            <a:schemeClr val="bg1"/>
          </a:solidFill>
        </a:ln>
        <a:effectLst/>
      </a:spPr>
      <a:bodyPr vert="horz" lIns="91440" tIns="45720" rIns="91440" bIns="45720" rtlCol="0" anchor="b">
        <a:normAutofit fontScale="97500"/>
      </a:bodyPr>
      <a:lstStyle>
        <a:defPPr>
          <a:defRPr sz="28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227</TotalTime>
  <Words>160</Words>
  <Application>Microsoft Office PowerPoint</Application>
  <PresentationFormat>ワイド画面</PresentationFormat>
  <Paragraphs>48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メイリオ</vt:lpstr>
      <vt:lpstr>Century Gothic</vt:lpstr>
      <vt:lpstr>Wingdings 3</vt:lpstr>
      <vt:lpstr>スライス</vt:lpstr>
      <vt:lpstr>  ふるさと浦安研究について </vt:lpstr>
      <vt:lpstr>実践編</vt:lpstr>
      <vt:lpstr>視点２　まち・ひと　＜浦安の国際化＞  浦安市は外国の人にとって住みやすいのか？ </vt:lpstr>
      <vt:lpstr> １．浦安に住む外国人について  ２．浦安に来る外国人について  ３．困っていることは何か  ４．外国人のために活動する浦安　　 　　市の組織について  ５．市内の多言語表記等の工夫に　　　 　　ついて  </vt:lpstr>
      <vt:lpstr>PowerPoint プレゼンテーション</vt:lpstr>
      <vt:lpstr>PowerPoint プレゼンテーション</vt:lpstr>
      <vt:lpstr>PowerPoint プレゼンテーション</vt:lpstr>
      <vt:lpstr> １．浦安に住む外国人について  ２．浦安に来る外国人について  ３．困っていることは何か  ４．外国人のために活動する浦安　　 　　市の組織について  ５．市内の多言語表記等の工夫に　　　 　　ついて  </vt:lpstr>
      <vt:lpstr>PowerPoint プレゼンテーション</vt:lpstr>
      <vt:lpstr>PowerPoint プレゼンテーション</vt:lpstr>
      <vt:lpstr>○浦安在住外国人　4000人以上・42か国　男女比ほぼ同じ。 ○浦安市宿泊の外国人は年間713,577人。 ○外国人のための組織が多い。街中の多言語表記、自動翻　 　訳サービスが豊富。 ○日本語でのコミュニケーションが難しい。 ○住居の確保が難しい。  　浦安市は国際化されている。でも、これで十分？ 外国の人にとって、もっと住みやすい浦安にしたい。 </vt:lpstr>
      <vt:lpstr>PowerPoint プレゼンテーション</vt:lpstr>
      <vt:lpstr> ＜コミュニケーション力の向上＞ １．市民が、翻訳機能に対応できるやさしい日本語　　 　　を使うようにする。 ２．市民が、多言語に興味を持つ。  ＜住居の確保＞ １．技能実習生や留学生が集団で生活できる施設を市が提 　　供する。   </vt:lpstr>
      <vt:lpstr>  風呂キャンセル界隈 </vt:lpstr>
      <vt:lpstr>　　　国際都市浦安   ～浦安市は外国の人にとって住みやすいのか～ </vt:lpstr>
      <vt:lpstr>PowerPoint プレゼンテーション</vt:lpstr>
      <vt:lpstr>浦安愛が強く感じられる作品  　　それが最高の作品です。 </vt:lpstr>
    </vt:vector>
  </TitlesOfParts>
  <Company>浦安市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視点２　まち・ひと　＜浦安の国際化＞  浦安市は外国の人にとって住みやすいのか？ </dc:title>
  <dc:creator>PC1909</dc:creator>
  <cp:lastModifiedBy>PC1909</cp:lastModifiedBy>
  <cp:revision>23</cp:revision>
  <cp:lastPrinted>2025-06-20T07:12:11Z</cp:lastPrinted>
  <dcterms:created xsi:type="dcterms:W3CDTF">2025-06-20T05:52:28Z</dcterms:created>
  <dcterms:modified xsi:type="dcterms:W3CDTF">2025-07-02T06:00:56Z</dcterms:modified>
</cp:coreProperties>
</file>